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397340-6536-478F-9871-99A6B4456338}" v="15" dt="2020-11-04T08:27:28.494"/>
    <p1510:client id="{2C1F1E84-C78D-4EBF-A32B-DE6318D0489D}" v="639" dt="2020-11-04T20:00:26.079"/>
    <p1510:client id="{9A09DFC8-5BB0-4DAE-BD72-0490ED3DE107}" v="270" dt="2020-11-04T15:45:58.478"/>
    <p1510:client id="{9D437067-8BCF-4771-A7BD-9AFBECC3BCD2}" v="1357" dt="2020-11-04T08:56:50.9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0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10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08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6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03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50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876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37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082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70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37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99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04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803" r:id="rId5"/>
    <p:sldLayoutId id="2147483797" r:id="rId6"/>
    <p:sldLayoutId id="2147483798" r:id="rId7"/>
    <p:sldLayoutId id="2147483799" r:id="rId8"/>
    <p:sldLayoutId id="2147483802" r:id="rId9"/>
    <p:sldLayoutId id="2147483800" r:id="rId10"/>
    <p:sldLayoutId id="214748380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427FF7E9-583F-4F60-8F85-7281B40DF6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r="-1" b="15725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15" name="Bottom Right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6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6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8" name="Top Left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1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482096" y="-507209"/>
            <a:ext cx="10191942" cy="3173034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  <a:cs typeface="Calibri Light"/>
              </a:rPr>
              <a:t>Semantic Web </a:t>
            </a:r>
            <a:br>
              <a:rPr lang="en-US" sz="6600" dirty="0">
                <a:solidFill>
                  <a:srgbClr val="FFFFFF"/>
                </a:solidFill>
                <a:cs typeface="Calibri Light"/>
              </a:rPr>
            </a:br>
            <a:r>
              <a:rPr lang="en-US" sz="6600" dirty="0">
                <a:solidFill>
                  <a:srgbClr val="FFFFFF"/>
                </a:solidFill>
                <a:cs typeface="Calibri Light"/>
              </a:rPr>
              <a:t>&amp; Linked </a:t>
            </a:r>
            <a:r>
              <a:rPr lang="es-ES" sz="6600" dirty="0">
                <a:solidFill>
                  <a:srgbClr val="FFFFFF"/>
                </a:solidFill>
                <a:cs typeface="Calibri Light"/>
              </a:rPr>
              <a:t>Data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5278" y="3239960"/>
            <a:ext cx="6813212" cy="2343944"/>
          </a:xfrm>
        </p:spPr>
        <p:txBody>
          <a:bodyPr>
            <a:normAutofit lnSpcReduction="10000"/>
          </a:bodyPr>
          <a:lstStyle/>
          <a:p>
            <a:r>
              <a:rPr lang="en-US" sz="2200" dirty="0">
                <a:solidFill>
                  <a:srgbClr val="FFFFFF"/>
                </a:solidFill>
                <a:latin typeface="+mj-lt"/>
              </a:rPr>
              <a:t>Group</a:t>
            </a:r>
            <a:r>
              <a:rPr lang="es-ES" sz="2200" dirty="0">
                <a:solidFill>
                  <a:srgbClr val="FFFFFF"/>
                </a:solidFill>
                <a:latin typeface="+mj-lt"/>
              </a:rPr>
              <a:t> 12: </a:t>
            </a:r>
          </a:p>
          <a:p>
            <a:r>
              <a:rPr lang="es-ES" sz="2200" dirty="0">
                <a:solidFill>
                  <a:srgbClr val="FFFFFF"/>
                </a:solidFill>
                <a:latin typeface="+mj-lt"/>
              </a:rPr>
              <a:t>Lucía </a:t>
            </a:r>
            <a:r>
              <a:rPr lang="en-US" sz="2200" dirty="0">
                <a:solidFill>
                  <a:srgbClr val="FFFFFF"/>
                </a:solidFill>
                <a:latin typeface="+mj-lt"/>
              </a:rPr>
              <a:t>Fernández</a:t>
            </a:r>
            <a:r>
              <a:rPr lang="es-ES" sz="2200" dirty="0">
                <a:solidFill>
                  <a:srgbClr val="FFFFFF"/>
                </a:solidFill>
                <a:latin typeface="+mj-lt"/>
              </a:rPr>
              <a:t> </a:t>
            </a:r>
            <a:r>
              <a:rPr lang="es-ES" sz="2200" dirty="0" err="1">
                <a:solidFill>
                  <a:srgbClr val="FFFFFF"/>
                </a:solidFill>
                <a:latin typeface="+mj-lt"/>
              </a:rPr>
              <a:t>Molleda</a:t>
            </a:r>
            <a:r>
              <a:rPr lang="es-ES" sz="2200" dirty="0">
                <a:solidFill>
                  <a:srgbClr val="FFFFFF"/>
                </a:solidFill>
                <a:latin typeface="+mj-lt"/>
              </a:rPr>
              <a:t> </a:t>
            </a:r>
          </a:p>
          <a:p>
            <a:r>
              <a:rPr lang="es-ES" sz="2200" dirty="0">
                <a:solidFill>
                  <a:srgbClr val="FFFFFF"/>
                </a:solidFill>
                <a:latin typeface="+mj-lt"/>
              </a:rPr>
              <a:t>Diego Conde Herreros</a:t>
            </a:r>
          </a:p>
          <a:p>
            <a:r>
              <a:rPr lang="es-ES" sz="2200" dirty="0">
                <a:solidFill>
                  <a:srgbClr val="FFFFFF"/>
                </a:solidFill>
                <a:latin typeface="+mj-lt"/>
              </a:rPr>
              <a:t>Belén Ferrón Hurtado </a:t>
            </a:r>
          </a:p>
          <a:p>
            <a:r>
              <a:rPr lang="es-ES" sz="2200" dirty="0">
                <a:solidFill>
                  <a:srgbClr val="FFFFFF"/>
                </a:solidFill>
                <a:latin typeface="+mj-lt"/>
              </a:rPr>
              <a:t>David Jiménez Lamas</a:t>
            </a:r>
          </a:p>
        </p:txBody>
      </p:sp>
      <p:grpSp>
        <p:nvGrpSpPr>
          <p:cNvPr id="48" name="Cross">
            <a:extLst>
              <a:ext uri="{FF2B5EF4-FFF2-40B4-BE49-F238E27FC236}">
                <a16:creationId xmlns:a16="http://schemas.microsoft.com/office/drawing/2014/main" id="{DDB99EF5-8801-40E2-83D3-196FADCBB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30939" y="3874229"/>
            <a:ext cx="118872" cy="118872"/>
            <a:chOff x="1175347" y="3733800"/>
            <a:chExt cx="118872" cy="118872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50FE3A76-C0EC-41F2-92AD-1A75BA377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22AF00A-AACB-4D06-A706-4231FD4EC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CA946-5B10-4901-B9AE-C606D13D5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Demo</a:t>
            </a:r>
          </a:p>
        </p:txBody>
      </p:sp>
      <p:pic>
        <p:nvPicPr>
          <p:cNvPr id="5" name="demo">
            <a:hlinkClick r:id="" action="ppaction://media"/>
            <a:extLst>
              <a:ext uri="{FF2B5EF4-FFF2-40B4-BE49-F238E27FC236}">
                <a16:creationId xmlns:a16="http://schemas.microsoft.com/office/drawing/2014/main" id="{DE017A13-98C1-4450-87F9-4ED0204D0D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422333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047A3C-CD17-4B44-A09A-4E6BF545A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FADFFA-B359-467E-83CF-F20B7D35B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+mj-lt"/>
                <a:cs typeface="Segoe UI"/>
              </a:rPr>
              <a:t>Introduction</a:t>
            </a:r>
          </a:p>
          <a:p>
            <a:r>
              <a:rPr lang="en-US">
                <a:latin typeface="+mj-lt"/>
                <a:cs typeface="Segoe UI"/>
              </a:rPr>
              <a:t>Datasets</a:t>
            </a:r>
          </a:p>
          <a:p>
            <a:r>
              <a:rPr lang="en-US">
                <a:latin typeface="+mj-lt"/>
                <a:cs typeface="Segoe UI"/>
              </a:rPr>
              <a:t>Ontology</a:t>
            </a:r>
          </a:p>
          <a:p>
            <a:r>
              <a:rPr lang="en-US">
                <a:latin typeface="+mj-lt"/>
                <a:cs typeface="Segoe UI"/>
              </a:rPr>
              <a:t>Data treatment</a:t>
            </a:r>
          </a:p>
          <a:p>
            <a:r>
              <a:rPr lang="en-US">
                <a:latin typeface="+mj-lt"/>
                <a:cs typeface="Segoe UI"/>
              </a:rPr>
              <a:t>Linked data</a:t>
            </a:r>
          </a:p>
          <a:p>
            <a:r>
              <a:rPr lang="en-US">
                <a:latin typeface="+mj-lt"/>
                <a:cs typeface="Segoe UI"/>
              </a:rPr>
              <a:t>Web application</a:t>
            </a:r>
          </a:p>
          <a:p>
            <a:r>
              <a:rPr lang="en-US">
                <a:latin typeface="+mj-lt"/>
                <a:cs typeface="Segoe UI"/>
              </a:rPr>
              <a:t>Demo</a:t>
            </a:r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637678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Top left">
            <a:extLst>
              <a:ext uri="{FF2B5EF4-FFF2-40B4-BE49-F238E27FC236}">
                <a16:creationId xmlns:a16="http://schemas.microsoft.com/office/drawing/2014/main" id="{34B438D8-EF7C-445C-8B7F-953BEB1BC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FE087E2-E4B7-42FA-A441-7EDEE41B0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1B2EF2-665F-429A-9CFB-08C14FAC99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B0B1C71-6C49-4F64-8859-9CC59D7D9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6BBF9FA-27D4-45DF-8D9C-623EA4106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F2F0D01-71CB-4693-A192-5BA045A5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740E1FB-ACD1-41FC-9828-9B5D2CAA7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2BABC85-DC43-42B8-8AAA-9198D7A62D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48F9955-240E-4180-81B8-5909B1A91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AA5C875-8017-4562-8E23-085B74BF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8369" cy="2236864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ACC2BE-85EE-4F0F-A2E3-CE87A4BC2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387" y="2276908"/>
            <a:ext cx="4697919" cy="3836179"/>
          </a:xfrm>
        </p:spPr>
        <p:txBody>
          <a:bodyPr vert="horz" lIns="91440" tIns="45720" rIns="91440" bIns="45720" rtlCol="0">
            <a:normAutofit/>
          </a:bodyPr>
          <a:lstStyle/>
          <a:p>
            <a:pPr algn="just"/>
            <a:r>
              <a:rPr lang="en-US" sz="1800" dirty="0" err="1">
                <a:cs typeface="Segoe UI"/>
              </a:rPr>
              <a:t>MadScooters</a:t>
            </a:r>
            <a:r>
              <a:rPr lang="en-US" sz="1800" dirty="0">
                <a:cs typeface="Segoe UI"/>
              </a:rPr>
              <a:t> allows the user to view how many scooters are available in a specific district or area as well as how many per company are there. </a:t>
            </a:r>
          </a:p>
          <a:p>
            <a:endParaRPr lang="en-US" sz="1800" dirty="0">
              <a:cs typeface="Segoe UI"/>
            </a:endParaRPr>
          </a:p>
        </p:txBody>
      </p:sp>
      <p:pic>
        <p:nvPicPr>
          <p:cNvPr id="4" name="Imagen 4" descr="Imagen que contiene edificio, exterior, calle, caminando&#10;&#10;Descripción generada automáticamente">
            <a:extLst>
              <a:ext uri="{FF2B5EF4-FFF2-40B4-BE49-F238E27FC236}">
                <a16:creationId xmlns:a16="http://schemas.microsoft.com/office/drawing/2014/main" id="{78728F25-6686-4423-9A98-E41A09D40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903" y="1294648"/>
            <a:ext cx="6387190" cy="4263449"/>
          </a:xfrm>
          <a:prstGeom prst="rect">
            <a:avLst/>
          </a:prstGeom>
        </p:spPr>
      </p:pic>
      <p:grpSp>
        <p:nvGrpSpPr>
          <p:cNvPr id="23" name="Bottom Right">
            <a:extLst>
              <a:ext uri="{FF2B5EF4-FFF2-40B4-BE49-F238E27FC236}">
                <a16:creationId xmlns:a16="http://schemas.microsoft.com/office/drawing/2014/main" id="{284021E3-6F46-410C-BF43-B2DED7365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48AF179-3265-4A10-A62C-92B7E186C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30DF5C12-B34D-4E70-8FD0-D98069994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589785B-0300-4D1C-BEFB-DCA5AA045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F41DF3E-3189-428F-B4FE-AACA351306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7C51D846-61EF-4EB5-BE03-65A572A2EA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5417C86-AA6B-4AD4-BD75-694E8E073E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1D5067E-85F6-4202-AFB5-41F9C9EA74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598395-257E-4B18-949B-50F109866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39DDA522-37EB-48B3-9B62-748F75D36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9D8F012-98AD-4320-BA44-DE1CE4E4D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8913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Top left">
            <a:extLst>
              <a:ext uri="{FF2B5EF4-FFF2-40B4-BE49-F238E27FC236}">
                <a16:creationId xmlns:a16="http://schemas.microsoft.com/office/drawing/2014/main" id="{34B438D8-EF7C-445C-8B7F-953BEB1BC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FE087E2-E4B7-42FA-A441-7EDEE41B0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1B2EF2-665F-429A-9CFB-08C14FAC99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B0B1C71-6C49-4F64-8859-9CC59D7D9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6BBF9FA-27D4-45DF-8D9C-623EA4106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F2F0D01-71CB-4693-A192-5BA045A5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740E1FB-ACD1-41FC-9828-9B5D2CAA7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2BABC85-DC43-42B8-8AAA-9198D7A62D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48F9955-240E-4180-81B8-5909B1A91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7F9043D-898A-47C4-9C49-95FEA06D8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8369" cy="2236864"/>
          </a:xfrm>
        </p:spPr>
        <p:txBody>
          <a:bodyPr>
            <a:normAutofit/>
          </a:bodyPr>
          <a:lstStyle/>
          <a:p>
            <a:r>
              <a:rPr lang="en-US" dirty="0"/>
              <a:t>Datasets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790CAD-A363-4F2A-8A81-5E3852356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346042"/>
            <a:ext cx="4000795" cy="31576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>
                <a:cs typeface="Segoe UI"/>
              </a:rPr>
              <a:t>The only dataset that has been used is AsignacionPatinetes </a:t>
            </a:r>
          </a:p>
          <a:p>
            <a:r>
              <a:rPr lang="en-US" sz="1800">
                <a:cs typeface="Segoe UI"/>
              </a:rPr>
              <a:t>AsignacionPatinetes can be used for commercial and non-commercial purposes</a:t>
            </a:r>
          </a:p>
          <a:p>
            <a:r>
              <a:rPr lang="en-US" sz="1800">
                <a:cs typeface="Segoe UI"/>
              </a:rPr>
              <a:t>There is no column dedicated to Availability and Company.</a:t>
            </a:r>
          </a:p>
        </p:txBody>
      </p:sp>
      <p:pic>
        <p:nvPicPr>
          <p:cNvPr id="4" name="Imagen 4" descr="Interfaz de usuario gráfica, Aplicación, Tabla, Excel&#10;&#10;Descripción generada automáticamente">
            <a:extLst>
              <a:ext uri="{FF2B5EF4-FFF2-40B4-BE49-F238E27FC236}">
                <a16:creationId xmlns:a16="http://schemas.microsoft.com/office/drawing/2014/main" id="{ED36DF31-4BB0-4A01-BDB9-F0BFE3729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2382" y="1504716"/>
            <a:ext cx="6387190" cy="3853751"/>
          </a:xfrm>
          <a:prstGeom prst="rect">
            <a:avLst/>
          </a:prstGeom>
        </p:spPr>
      </p:pic>
      <p:grpSp>
        <p:nvGrpSpPr>
          <p:cNvPr id="23" name="Bottom Right">
            <a:extLst>
              <a:ext uri="{FF2B5EF4-FFF2-40B4-BE49-F238E27FC236}">
                <a16:creationId xmlns:a16="http://schemas.microsoft.com/office/drawing/2014/main" id="{284021E3-6F46-410C-BF43-B2DED7365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48AF179-3265-4A10-A62C-92B7E186C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30DF5C12-B34D-4E70-8FD0-D98069994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589785B-0300-4D1C-BEFB-DCA5AA045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F41DF3E-3189-428F-B4FE-AACA351306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7C51D846-61EF-4EB5-BE03-65A572A2EA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5417C86-AA6B-4AD4-BD75-694E8E073E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1D5067E-85F6-4202-AFB5-41F9C9EA74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598395-257E-4B18-949B-50F109866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39DDA522-37EB-48B3-9B62-748F75D36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9D8F012-98AD-4320-BA44-DE1CE4E4D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7786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821B05-6D8A-4FBF-9AEB-CF3D40E46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Ontology: Previous Ontology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85CA4E5C-6891-47E4-899A-833BADBB5F9D}"/>
              </a:ext>
            </a:extLst>
          </p:cNvPr>
          <p:cNvSpPr/>
          <p:nvPr/>
        </p:nvSpPr>
        <p:spPr>
          <a:xfrm>
            <a:off x="118531" y="4291071"/>
            <a:ext cx="2416629" cy="9330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3600"/>
              <a:t>DISTRICT</a:t>
            </a:r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D550B782-562A-4F80-A2FD-23A209EC2470}"/>
              </a:ext>
            </a:extLst>
          </p:cNvPr>
          <p:cNvSpPr/>
          <p:nvPr/>
        </p:nvSpPr>
        <p:spPr>
          <a:xfrm>
            <a:off x="121812" y="2451198"/>
            <a:ext cx="3000425" cy="9413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4000"/>
              <a:t>PLACE</a:t>
            </a:r>
            <a:endParaRPr lang="es-ES" sz="4000">
              <a:cs typeface="Calibri"/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DB73204A-6175-443E-B879-7BBBB8F87B16}"/>
              </a:ext>
            </a:extLst>
          </p:cNvPr>
          <p:cNvCxnSpPr>
            <a:cxnSpLocks/>
            <a:stCxn id="5" idx="3"/>
            <a:endCxn id="16" idx="1"/>
          </p:cNvCxnSpPr>
          <p:nvPr/>
        </p:nvCxnSpPr>
        <p:spPr>
          <a:xfrm flipV="1">
            <a:off x="3122237" y="2900990"/>
            <a:ext cx="1625198" cy="20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028AF80A-134F-4E18-A4A0-5E0A3ED80C1C}"/>
              </a:ext>
            </a:extLst>
          </p:cNvPr>
          <p:cNvSpPr/>
          <p:nvPr/>
        </p:nvSpPr>
        <p:spPr>
          <a:xfrm>
            <a:off x="2825444" y="4291070"/>
            <a:ext cx="3206207" cy="9330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2400"/>
              <a:t>NEIGHBOURHOOD</a:t>
            </a:r>
            <a:endParaRPr lang="es-ES" sz="120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4E41BF0-18CA-4A42-9348-9B86A67E946A}"/>
              </a:ext>
            </a:extLst>
          </p:cNvPr>
          <p:cNvSpPr txBox="1"/>
          <p:nvPr/>
        </p:nvSpPr>
        <p:spPr>
          <a:xfrm>
            <a:off x="3168652" y="2530674"/>
            <a:ext cx="1625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hasAvailability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F30304C-9A30-4414-8F8F-A855E6F1612E}"/>
              </a:ext>
            </a:extLst>
          </p:cNvPr>
          <p:cNvSpPr txBox="1"/>
          <p:nvPr/>
        </p:nvSpPr>
        <p:spPr>
          <a:xfrm>
            <a:off x="8104743" y="2522431"/>
            <a:ext cx="1508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hasCompany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2B7F424-88FD-481A-B82E-FF3147D2E422}"/>
              </a:ext>
            </a:extLst>
          </p:cNvPr>
          <p:cNvSpPr txBox="1"/>
          <p:nvPr/>
        </p:nvSpPr>
        <p:spPr>
          <a:xfrm>
            <a:off x="8906931" y="3524498"/>
            <a:ext cx="1116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quantity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EDD6B4D-4D1E-4779-A3BB-08915862EAB3}"/>
              </a:ext>
            </a:extLst>
          </p:cNvPr>
          <p:cNvCxnSpPr>
            <a:cxnSpLocks/>
            <a:stCxn id="16" idx="3"/>
            <a:endCxn id="12" idx="1"/>
          </p:cNvCxnSpPr>
          <p:nvPr/>
        </p:nvCxnSpPr>
        <p:spPr>
          <a:xfrm>
            <a:off x="7941487" y="2900990"/>
            <a:ext cx="2017043" cy="169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0019498-D9AE-4FC8-B743-B03497E0F992}"/>
              </a:ext>
            </a:extLst>
          </p:cNvPr>
          <p:cNvSpPr txBox="1"/>
          <p:nvPr/>
        </p:nvSpPr>
        <p:spPr>
          <a:xfrm>
            <a:off x="9958530" y="4334620"/>
            <a:ext cx="2028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xsd:integer</a:t>
            </a:r>
          </a:p>
        </p:txBody>
      </p:sp>
      <p:cxnSp>
        <p:nvCxnSpPr>
          <p:cNvPr id="13" name="Conector: angular 12">
            <a:extLst>
              <a:ext uri="{FF2B5EF4-FFF2-40B4-BE49-F238E27FC236}">
                <a16:creationId xmlns:a16="http://schemas.microsoft.com/office/drawing/2014/main" id="{55D3A775-1633-475E-9458-58BC4FAE4E2B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16200000" flipH="1">
            <a:off x="2576021" y="2438543"/>
            <a:ext cx="898530" cy="280652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: angular 13">
            <a:extLst>
              <a:ext uri="{FF2B5EF4-FFF2-40B4-BE49-F238E27FC236}">
                <a16:creationId xmlns:a16="http://schemas.microsoft.com/office/drawing/2014/main" id="{80F5CF2D-F11F-43A8-BEC3-D17244178B62}"/>
              </a:ext>
            </a:extLst>
          </p:cNvPr>
          <p:cNvCxnSpPr>
            <a:cxnSpLocks/>
            <a:stCxn id="5" idx="2"/>
            <a:endCxn id="4" idx="0"/>
          </p:cNvCxnSpPr>
          <p:nvPr/>
        </p:nvCxnSpPr>
        <p:spPr>
          <a:xfrm rot="5400000">
            <a:off x="1025171" y="3694216"/>
            <a:ext cx="898531" cy="29517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3ED9EE3-817D-4C4E-8A01-8431DC754699}"/>
              </a:ext>
            </a:extLst>
          </p:cNvPr>
          <p:cNvSpPr txBox="1"/>
          <p:nvPr/>
        </p:nvSpPr>
        <p:spPr>
          <a:xfrm>
            <a:off x="807976" y="3846123"/>
            <a:ext cx="1269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hasDistrict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DB0134B4-F360-4BA8-9EAD-3145F7B1030B}"/>
              </a:ext>
            </a:extLst>
          </p:cNvPr>
          <p:cNvSpPr/>
          <p:nvPr/>
        </p:nvSpPr>
        <p:spPr>
          <a:xfrm>
            <a:off x="4747435" y="2430319"/>
            <a:ext cx="3194052" cy="9413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3200"/>
              <a:t>AVAILABILITY</a:t>
            </a:r>
            <a:endParaRPr lang="es-ES" sz="1400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25EF6654-996F-4747-81B3-55469EB4A402}"/>
              </a:ext>
            </a:extLst>
          </p:cNvPr>
          <p:cNvSpPr/>
          <p:nvPr/>
        </p:nvSpPr>
        <p:spPr>
          <a:xfrm>
            <a:off x="9661263" y="2429406"/>
            <a:ext cx="2431383" cy="9413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3600"/>
              <a:t>COMPANY</a:t>
            </a:r>
            <a:endParaRPr lang="es-ES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655487B7-BDBA-451B-BF45-FEF82ED0A34B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7941487" y="2900077"/>
            <a:ext cx="1719776" cy="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36B95FD-7330-4795-8D19-87C25A64A58E}"/>
              </a:ext>
            </a:extLst>
          </p:cNvPr>
          <p:cNvSpPr txBox="1"/>
          <p:nvPr/>
        </p:nvSpPr>
        <p:spPr>
          <a:xfrm>
            <a:off x="2753666" y="3520165"/>
            <a:ext cx="2422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hasNeighbourhood</a:t>
            </a:r>
          </a:p>
        </p:txBody>
      </p:sp>
    </p:spTree>
    <p:extLst>
      <p:ext uri="{BB962C8B-B14F-4D97-AF65-F5344CB8AC3E}">
        <p14:creationId xmlns:p14="http://schemas.microsoft.com/office/powerpoint/2010/main" val="3904418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821B05-6D8A-4FBF-9AEB-CF3D40E46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Ontology: Updated Ontology</a:t>
            </a: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AB8E3257-9508-42BC-A7A0-210BBDB243C4}"/>
              </a:ext>
            </a:extLst>
          </p:cNvPr>
          <p:cNvSpPr/>
          <p:nvPr/>
        </p:nvSpPr>
        <p:spPr>
          <a:xfrm>
            <a:off x="1885686" y="5104042"/>
            <a:ext cx="2408770" cy="778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3200"/>
              <a:t>DISTRICT</a:t>
            </a:r>
            <a:endParaRPr lang="es-ES" sz="1600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05A428C2-91FD-4A56-B898-A7FD42758617}"/>
              </a:ext>
            </a:extLst>
          </p:cNvPr>
          <p:cNvSpPr/>
          <p:nvPr/>
        </p:nvSpPr>
        <p:spPr>
          <a:xfrm>
            <a:off x="2233431" y="3232854"/>
            <a:ext cx="2990667" cy="7853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3600"/>
              <a:t>PLACE</a:t>
            </a:r>
            <a:endParaRPr lang="es-ES" sz="3600">
              <a:cs typeface="Calibri"/>
            </a:endParaRPr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A5BA4B14-31BF-4696-A7A8-612158C97DD8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5224098" y="2364631"/>
            <a:ext cx="2929221" cy="1260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ECF15071-E0AE-4639-A9A8-E1447B1F79D0}"/>
              </a:ext>
            </a:extLst>
          </p:cNvPr>
          <p:cNvSpPr/>
          <p:nvPr/>
        </p:nvSpPr>
        <p:spPr>
          <a:xfrm>
            <a:off x="4592598" y="5104041"/>
            <a:ext cx="3195781" cy="778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2000"/>
              <a:t>NEIGHBOURHOOD</a:t>
            </a:r>
            <a:endParaRPr lang="es-ES" sz="1100"/>
          </a:p>
        </p:txBody>
      </p:sp>
      <p:cxnSp>
        <p:nvCxnSpPr>
          <p:cNvPr id="24" name="Conector: angular 23">
            <a:extLst>
              <a:ext uri="{FF2B5EF4-FFF2-40B4-BE49-F238E27FC236}">
                <a16:creationId xmlns:a16="http://schemas.microsoft.com/office/drawing/2014/main" id="{CEB23A2D-CD41-47B3-8168-758AEB0E9857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 rot="16200000" flipH="1">
            <a:off x="4416708" y="3330260"/>
            <a:ext cx="1085838" cy="24617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: angular 24">
            <a:extLst>
              <a:ext uri="{FF2B5EF4-FFF2-40B4-BE49-F238E27FC236}">
                <a16:creationId xmlns:a16="http://schemas.microsoft.com/office/drawing/2014/main" id="{ED6F53A4-0372-4E1A-B278-78B3F131ADAB}"/>
              </a:ext>
            </a:extLst>
          </p:cNvPr>
          <p:cNvCxnSpPr>
            <a:cxnSpLocks/>
            <a:stCxn id="21" idx="2"/>
            <a:endCxn id="20" idx="0"/>
          </p:cNvCxnSpPr>
          <p:nvPr/>
        </p:nvCxnSpPr>
        <p:spPr>
          <a:xfrm rot="5400000">
            <a:off x="2866499" y="4241775"/>
            <a:ext cx="1085839" cy="63869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850588E-BF95-474C-94A2-82EF4CE1B1C9}"/>
              </a:ext>
            </a:extLst>
          </p:cNvPr>
          <p:cNvSpPr txBox="1"/>
          <p:nvPr/>
        </p:nvSpPr>
        <p:spPr>
          <a:xfrm>
            <a:off x="2575130" y="4659094"/>
            <a:ext cx="1170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hasDistrict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6BB9FBE5-603C-426D-826F-CD5871E894CF}"/>
              </a:ext>
            </a:extLst>
          </p:cNvPr>
          <p:cNvSpPr txBox="1"/>
          <p:nvPr/>
        </p:nvSpPr>
        <p:spPr>
          <a:xfrm>
            <a:off x="4520821" y="4333136"/>
            <a:ext cx="1981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hasNeighbourhood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0023039B-D6A7-44D3-BB62-5CD720539F74}"/>
              </a:ext>
            </a:extLst>
          </p:cNvPr>
          <p:cNvSpPr txBox="1"/>
          <p:nvPr/>
        </p:nvSpPr>
        <p:spPr>
          <a:xfrm rot="20100000">
            <a:off x="5643486" y="2713753"/>
            <a:ext cx="16998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quantityAcciona</a:t>
            </a:r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CE5D4222-F954-431F-B573-8DEE84C05318}"/>
              </a:ext>
            </a:extLst>
          </p:cNvPr>
          <p:cNvSpPr/>
          <p:nvPr/>
        </p:nvSpPr>
        <p:spPr>
          <a:xfrm>
            <a:off x="8153319" y="1898100"/>
            <a:ext cx="3195781" cy="778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2000" err="1"/>
              <a:t>xsd:integer</a:t>
            </a:r>
            <a:endParaRPr lang="es-ES" sz="110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53FF93F-A611-40FB-8D64-4DD8354AAC86}"/>
              </a:ext>
            </a:extLst>
          </p:cNvPr>
          <p:cNvSpPr txBox="1"/>
          <p:nvPr/>
        </p:nvSpPr>
        <p:spPr>
          <a:xfrm>
            <a:off x="5807285" y="3511719"/>
            <a:ext cx="1548323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>
                <a:latin typeface="Segoe UI (Cuerpo)"/>
              </a:rPr>
              <a:t>quantityTaxify</a:t>
            </a:r>
          </a:p>
        </p:txBody>
      </p: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57385E62-3C22-40EB-86B4-1A5E7222EFDC}"/>
              </a:ext>
            </a:extLst>
          </p:cNvPr>
          <p:cNvCxnSpPr>
            <a:cxnSpLocks/>
          </p:cNvCxnSpPr>
          <p:nvPr/>
        </p:nvCxnSpPr>
        <p:spPr>
          <a:xfrm flipV="1">
            <a:off x="5217291" y="3886145"/>
            <a:ext cx="2777877" cy="78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ángulo: esquinas redondeadas 31">
            <a:extLst>
              <a:ext uri="{FF2B5EF4-FFF2-40B4-BE49-F238E27FC236}">
                <a16:creationId xmlns:a16="http://schemas.microsoft.com/office/drawing/2014/main" id="{876CC4C6-D078-410E-BA46-FDF5CFBAA4EB}"/>
              </a:ext>
            </a:extLst>
          </p:cNvPr>
          <p:cNvSpPr/>
          <p:nvPr/>
        </p:nvSpPr>
        <p:spPr>
          <a:xfrm>
            <a:off x="8012514" y="3380687"/>
            <a:ext cx="3195781" cy="778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r>
              <a:rPr lang="es-ES" sz="2000" err="1"/>
              <a:t>xsd:integer</a:t>
            </a:r>
            <a:endParaRPr lang="es-ES" sz="1100"/>
          </a:p>
        </p:txBody>
      </p:sp>
    </p:spTree>
    <p:extLst>
      <p:ext uri="{BB962C8B-B14F-4D97-AF65-F5344CB8AC3E}">
        <p14:creationId xmlns:p14="http://schemas.microsoft.com/office/powerpoint/2010/main" val="40847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C40382-802A-4A1D-97FD-7C431BE0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treatment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9BE09A-6B49-41C3-BCAC-E260B0572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tool employed for this task is OpenRefine.</a:t>
            </a:r>
          </a:p>
          <a:p>
            <a:pPr lvl="1"/>
            <a:r>
              <a:rPr lang="en-US"/>
              <a:t>Creation of new columns so that the csv adapts to our ontology.</a:t>
            </a:r>
          </a:p>
          <a:p>
            <a:pPr lvl="1"/>
            <a:r>
              <a:rPr lang="en-US"/>
              <a:t>Usage of number facets in availability columns to substitute empty cells with 0.</a:t>
            </a:r>
          </a:p>
        </p:txBody>
      </p:sp>
      <p:pic>
        <p:nvPicPr>
          <p:cNvPr id="4" name="Imagen 4" descr="Imagen que contiene Forma&#10;&#10;Descripción generada automáticamente">
            <a:extLst>
              <a:ext uri="{FF2B5EF4-FFF2-40B4-BE49-F238E27FC236}">
                <a16:creationId xmlns:a16="http://schemas.microsoft.com/office/drawing/2014/main" id="{86CC1635-FDB6-4A9C-A787-9A9797DB2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837" y="4388038"/>
            <a:ext cx="6219173" cy="12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03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BAAF93-0592-412B-983C-57FCCA5EB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Linked data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8FD486-62D5-4ED0-AB9E-538B19A88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Segoe UI"/>
              </a:rPr>
              <a:t>The following columns of AsignacionPatinetes have been linked with WikiData: District &amp; Neighbourhood.</a:t>
            </a:r>
          </a:p>
          <a:p>
            <a:r>
              <a:rPr lang="en-US">
                <a:cs typeface="Segoe UI"/>
              </a:rPr>
              <a:t>There were three columns that didn't automatically reconcile (El Pilar, Ambroz, Salvador).  </a:t>
            </a:r>
          </a:p>
        </p:txBody>
      </p:sp>
      <p:pic>
        <p:nvPicPr>
          <p:cNvPr id="4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3E2AC92-A8FC-43CB-AF29-B3879FE8C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7603" y="3830225"/>
            <a:ext cx="3027122" cy="215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85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8A42B-027E-4674-9363-49DC6968B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 Application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F8F6CB-7D6D-4BA0-939D-A6E18B7D2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202" y="2278283"/>
            <a:ext cx="5412198" cy="1968159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Frontend: HTML, CSS y JS</a:t>
            </a:r>
          </a:p>
        </p:txBody>
      </p:sp>
      <p:pic>
        <p:nvPicPr>
          <p:cNvPr id="1026" name="Picture 2" descr="How to Make a Website with Javascript, HTML and CSS - Skywell Software">
            <a:extLst>
              <a:ext uri="{FF2B5EF4-FFF2-40B4-BE49-F238E27FC236}">
                <a16:creationId xmlns:a16="http://schemas.microsoft.com/office/drawing/2014/main" id="{207DAD1E-759E-475E-8256-0451637586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206" y="1492286"/>
            <a:ext cx="3295650" cy="2198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53C3548-AD65-4DE9-8F98-5741DF282CC6}"/>
              </a:ext>
            </a:extLst>
          </p:cNvPr>
          <p:cNvSpPr txBox="1"/>
          <p:nvPr/>
        </p:nvSpPr>
        <p:spPr>
          <a:xfrm>
            <a:off x="1217202" y="4572426"/>
            <a:ext cx="6100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/>
              <a:t>Backend: Python + Flask</a:t>
            </a:r>
          </a:p>
        </p:txBody>
      </p:sp>
      <p:pic>
        <p:nvPicPr>
          <p:cNvPr id="1028" name="Picture 4" descr="Mi diario Python: Construcción de una API de predicción con Flask,  Inteligencia Artificial y Python">
            <a:extLst>
              <a:ext uri="{FF2B5EF4-FFF2-40B4-BE49-F238E27FC236}">
                <a16:creationId xmlns:a16="http://schemas.microsoft.com/office/drawing/2014/main" id="{C2AE45D5-286B-48AC-BA8E-3305A8953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206" y="3804238"/>
            <a:ext cx="3304664" cy="2059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1074708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LightSeedRightStep">
      <a:dk1>
        <a:srgbClr val="000000"/>
      </a:dk1>
      <a:lt1>
        <a:srgbClr val="FFFFFF"/>
      </a:lt1>
      <a:dk2>
        <a:srgbClr val="2F3920"/>
      </a:dk2>
      <a:lt2>
        <a:srgbClr val="E5E8E2"/>
      </a:lt2>
      <a:accent1>
        <a:srgbClr val="B196C6"/>
      </a:accent1>
      <a:accent2>
        <a:srgbClr val="B87FBA"/>
      </a:accent2>
      <a:accent3>
        <a:srgbClr val="C696B4"/>
      </a:accent3>
      <a:accent4>
        <a:srgbClr val="BA7F8B"/>
      </a:accent4>
      <a:accent5>
        <a:srgbClr val="C39B90"/>
      </a:accent5>
      <a:accent6>
        <a:srgbClr val="B6A17C"/>
      </a:accent6>
      <a:hlink>
        <a:srgbClr val="6E8C55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</Words>
  <Application>Microsoft Office PowerPoint</Application>
  <PresentationFormat>Panorámica</PresentationFormat>
  <Paragraphs>53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8" baseType="lpstr">
      <vt:lpstr>AvenirNext LT Pro Medium</vt:lpstr>
      <vt:lpstr>Segoe UI (Cuerpo)</vt:lpstr>
      <vt:lpstr>Arial</vt:lpstr>
      <vt:lpstr>Avenir Next LT Pro</vt:lpstr>
      <vt:lpstr>Rockwell</vt:lpstr>
      <vt:lpstr>Segoe UI</vt:lpstr>
      <vt:lpstr>Segoe UI Semilight</vt:lpstr>
      <vt:lpstr>ExploreVTI</vt:lpstr>
      <vt:lpstr>Semantic Web  &amp; Linked Data</vt:lpstr>
      <vt:lpstr>Index</vt:lpstr>
      <vt:lpstr>Introduction</vt:lpstr>
      <vt:lpstr>Datasets</vt:lpstr>
      <vt:lpstr>Ontology: Previous Ontology</vt:lpstr>
      <vt:lpstr>Ontology: Updated Ontology</vt:lpstr>
      <vt:lpstr>Data treatment</vt:lpstr>
      <vt:lpstr>Linked data</vt:lpstr>
      <vt:lpstr>Web Application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 Web  &amp; Linked Data</dc:title>
  <dc:creator>belen.ferron.hurtado@alumnos.upm.es</dc:creator>
  <cp:lastModifiedBy>belen.ferron.hurtado@alumnos.upm.es</cp:lastModifiedBy>
  <cp:revision>1</cp:revision>
  <dcterms:created xsi:type="dcterms:W3CDTF">2020-11-04T08:28:09Z</dcterms:created>
  <dcterms:modified xsi:type="dcterms:W3CDTF">2020-11-04T20:00:26Z</dcterms:modified>
</cp:coreProperties>
</file>